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78" r:id="rId2"/>
    <p:sldId id="257" r:id="rId3"/>
    <p:sldId id="258" r:id="rId4"/>
    <p:sldId id="261" r:id="rId5"/>
    <p:sldId id="262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3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A180B-0AA9-4B66-BF08-42AFC865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60395-02DB-469C-AE36-99A2E2F73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1513" cy="5484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4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997B4-527E-487A-8672-EC4322969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FDC21-D63E-4C57-A9B6-B3ADE349A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7AAB2-4C44-4E2D-8F8E-A73FCA249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A09B5-5846-41B5-A177-8BF13AE3C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DDCA6-4C56-41AD-AF88-5B031EAAD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3B15F-3ED5-425C-B054-229218456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AC414-AE24-4B32-8B00-70A577163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4B2E8-1CC0-4857-9423-77B2AF795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DCEC4-4547-4647-A928-B2E2BF0EF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48735-8931-4274-83C2-B926118DB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08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5F5AC64-3903-4799-9F72-490B490FA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zone.com/books/earth_science/terc/content/visualizations/es2801/es2801page01.cf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rado.edu/physics/2000/waves_particles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ellinfrared.com/library/_view_msg.asp?refid=1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Electromagnetic Spectrum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VISIBLE LIGHT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5526088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Shorter wavelength and higher frequency than infrared rays.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The only electromagnetic waves we </a:t>
            </a:r>
            <a:r>
              <a:rPr lang="en-US" b="1" u="sng" smtClean="0">
                <a:solidFill>
                  <a:srgbClr val="FF0000"/>
                </a:solidFill>
              </a:rPr>
              <a:t>can see.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u="sng" smtClean="0">
                <a:solidFill>
                  <a:srgbClr val="FF0000"/>
                </a:solidFill>
              </a:rPr>
              <a:t>Longest wavelength= red light</a:t>
            </a:r>
          </a:p>
          <a:p>
            <a:pPr marL="341313" indent="-341313" eaLnBrk="1" hangingPunct="1">
              <a:lnSpc>
                <a:spcPct val="90000"/>
              </a:lnSpc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u="sng" smtClean="0">
                <a:solidFill>
                  <a:srgbClr val="FF0000"/>
                </a:solidFill>
              </a:rPr>
              <a:t>Shortest wavelength= violet (purple) light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When light enters a new medium it bends (refracts).  Each wavelength bends a different amount allowing white light to separate into it’s various colors </a:t>
            </a:r>
            <a:r>
              <a:rPr lang="en-US" b="1" u="sng" smtClean="0">
                <a:solidFill>
                  <a:srgbClr val="FF0000"/>
                </a:solidFill>
              </a:rPr>
              <a:t>ROYGBIV.</a:t>
            </a:r>
          </a:p>
          <a:p>
            <a:pPr marL="341313" indent="-341313" eaLnBrk="1" hangingPunct="1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1" u="sng" smtClean="0">
              <a:solidFill>
                <a:srgbClr val="FF0000"/>
              </a:solidFill>
            </a:endParaRPr>
          </a:p>
          <a:p>
            <a:pPr marL="341313" indent="-341313" eaLnBrk="1" hangingPunct="1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1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588" y="27130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572000"/>
            <a:ext cx="2806700" cy="210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066800"/>
            <a:ext cx="4937125" cy="2468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ULTRAVIOLET RAYS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5729288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Shorter wavelength and higher frequency than visible light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Carry </a:t>
            </a:r>
            <a:r>
              <a:rPr lang="en-US" b="1" u="sng" smtClean="0">
                <a:solidFill>
                  <a:srgbClr val="FF0000"/>
                </a:solidFill>
              </a:rPr>
              <a:t>more energy</a:t>
            </a:r>
            <a:r>
              <a:rPr lang="en-US" smtClean="0"/>
              <a:t> than visible light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to </a:t>
            </a:r>
            <a:r>
              <a:rPr lang="en-US" b="1" u="sng" smtClean="0">
                <a:solidFill>
                  <a:srgbClr val="FF0000"/>
                </a:solidFill>
              </a:rPr>
              <a:t>kill bacteria.</a:t>
            </a:r>
            <a:r>
              <a:rPr lang="en-US" smtClean="0"/>
              <a:t> (Sterilization of equipment)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Causes your skin to produce </a:t>
            </a:r>
            <a:r>
              <a:rPr lang="en-US" b="1" u="sng" smtClean="0">
                <a:solidFill>
                  <a:srgbClr val="FF0000"/>
                </a:solidFill>
              </a:rPr>
              <a:t>vitamin D</a:t>
            </a:r>
            <a:r>
              <a:rPr lang="en-US" smtClean="0"/>
              <a:t> (good for teeth and bones)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to treat jaundice (yellowing of the skin and eyes, often due to liver problems)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Too much can cause skin cancer. </a:t>
            </a:r>
          </a:p>
          <a:p>
            <a:pPr marL="341313" indent="-341313" eaLnBrk="1" hangingPunct="1">
              <a:lnSpc>
                <a:spcPct val="90000"/>
              </a:lnSpc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 sun block to protect against (UV rays)</a:t>
            </a:r>
          </a:p>
          <a:p>
            <a:pPr marL="341313" indent="-341313" eaLnBrk="1" hangingPunct="1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mtClean="0"/>
          </a:p>
          <a:p>
            <a:pPr marL="341313" indent="-341313" eaLnBrk="1" hangingPunct="1">
              <a:lnSpc>
                <a:spcPct val="90000"/>
              </a:lnSpc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7" dur="5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	X- RAYS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4724400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Shorter wavelength and higher frequency than UV-rays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Carry a great amount of energy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Can penetrate most matter.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u="sng" smtClean="0">
                <a:solidFill>
                  <a:srgbClr val="FF0000"/>
                </a:solidFill>
              </a:rPr>
              <a:t>Bones and teeth</a:t>
            </a:r>
            <a:r>
              <a:rPr lang="en-US" sz="2800" smtClean="0"/>
              <a:t> </a:t>
            </a:r>
            <a:r>
              <a:rPr lang="en-US" sz="2800" b="1" u="sng" smtClean="0">
                <a:solidFill>
                  <a:srgbClr val="FF0000"/>
                </a:solidFill>
              </a:rPr>
              <a:t>absorb</a:t>
            </a:r>
            <a:r>
              <a:rPr lang="en-US" sz="2800" smtClean="0"/>
              <a:t> x-rays. (The light part of an x-ray image indicates a place where the x-ray was absorbed)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Too much exposure </a:t>
            </a:r>
            <a:r>
              <a:rPr lang="en-US" sz="2800" b="1" u="sng" smtClean="0">
                <a:solidFill>
                  <a:srgbClr val="FF0000"/>
                </a:solidFill>
              </a:rPr>
              <a:t>can cause cancer</a:t>
            </a:r>
            <a:r>
              <a:rPr lang="en-US" sz="2800" smtClean="0"/>
              <a:t> </a:t>
            </a:r>
          </a:p>
          <a:p>
            <a:pPr marL="741363" lvl="1" indent="-284163" eaLnBrk="1" hangingPunct="1"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/>
              <a:t>(lead vest at dentist protects organs from unnecessary exposure)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Used by </a:t>
            </a:r>
            <a:r>
              <a:rPr lang="en-US" sz="2800" b="1" u="sng" smtClean="0">
                <a:solidFill>
                  <a:srgbClr val="FF0000"/>
                </a:solidFill>
              </a:rPr>
              <a:t>engineers</a:t>
            </a:r>
            <a:r>
              <a:rPr lang="en-US" sz="2800" smtClean="0"/>
              <a:t> to check for tiny cracks in structures.</a:t>
            </a:r>
          </a:p>
          <a:p>
            <a:pPr marL="741363" lvl="1" indent="-284163" eaLnBrk="1" hangingPunct="1"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/>
              <a:t>The rays pass through the cracks and the cracks appear dark on film.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0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5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8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006475"/>
            <a:ext cx="6478587" cy="4843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GAMMA RAYS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4724400"/>
          </a:xfrm>
        </p:spPr>
        <p:txBody>
          <a:bodyPr/>
          <a:lstStyle/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Shorter wavelength and higher frequency than X-rays</a:t>
            </a:r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Carry the </a:t>
            </a:r>
            <a:r>
              <a:rPr lang="en-US" b="1" u="sng" smtClean="0">
                <a:solidFill>
                  <a:srgbClr val="FF0000"/>
                </a:solidFill>
              </a:rPr>
              <a:t>greatest amount of energy</a:t>
            </a:r>
            <a:r>
              <a:rPr lang="en-US" smtClean="0"/>
              <a:t> and penetrate the most.</a:t>
            </a:r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in </a:t>
            </a:r>
            <a:r>
              <a:rPr lang="en-US" b="1" u="sng" smtClean="0">
                <a:solidFill>
                  <a:srgbClr val="FF0000"/>
                </a:solidFill>
              </a:rPr>
              <a:t>radiation treatment</a:t>
            </a:r>
            <a:r>
              <a:rPr lang="en-US" smtClean="0"/>
              <a:t> to kill cancer cells.</a:t>
            </a:r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Can be very harmful if not used correctly.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1265238" y="29654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888" y="4724400"/>
            <a:ext cx="1798637" cy="182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smtClean="0"/>
              <a:t>Using the EM waves to view the Sun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914400"/>
          </a:xfrm>
        </p:spPr>
        <p:txBody>
          <a:bodyPr/>
          <a:lstStyle/>
          <a:p>
            <a:pPr eaLnBrk="1" hangingPunct="1">
              <a:spcBef>
                <a:spcPts val="7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800" smtClean="0">
                <a:solidFill>
                  <a:srgbClr val="CCCCFF"/>
                </a:solidFill>
                <a:hlinkClick r:id="rId3"/>
              </a:rPr>
              <a:t>Animation</a:t>
            </a:r>
            <a:r>
              <a:rPr lang="en-US" sz="2800" smtClean="0"/>
              <a:t>—View a Galaxy at different wavelengths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/>
          </p:nvPr>
        </p:nvSpPr>
        <p:spPr>
          <a:xfrm>
            <a:off x="304800" y="1066800"/>
            <a:ext cx="8534400" cy="4724400"/>
          </a:xfrm>
        </p:spPr>
        <p:txBody>
          <a:bodyPr anchor="t"/>
          <a:lstStyle/>
          <a:p>
            <a:pPr marL="341313" indent="-341313" algn="l" eaLnBrk="1" hangingPunct="1">
              <a:lnSpc>
                <a:spcPct val="90000"/>
              </a:lnSpc>
              <a:spcBef>
                <a:spcPts val="8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3200" smtClean="0"/>
              <a:t>Brief SUMMARY</a:t>
            </a:r>
          </a:p>
          <a:p>
            <a:pPr marL="341313" indent="-341313" algn="l" eaLnBrk="1" hangingPunct="1">
              <a:lnSpc>
                <a:spcPct val="90000"/>
              </a:lnSpc>
              <a:spcBef>
                <a:spcPts val="800"/>
              </a:spcBef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3200" b="1" u="sng" smtClean="0">
                <a:solidFill>
                  <a:srgbClr val="FF0000"/>
                </a:solidFill>
              </a:rPr>
              <a:t>A.  All electromagnetic waves</a:t>
            </a:r>
            <a:r>
              <a:rPr lang="en-US" sz="3200" smtClean="0"/>
              <a:t> travel at the same speed.  (300,000,000 meters/second  in a vacuum.</a:t>
            </a:r>
          </a:p>
          <a:p>
            <a:pPr marL="341313" indent="-341313" algn="l" eaLnBrk="1" hangingPunct="1">
              <a:lnSpc>
                <a:spcPct val="90000"/>
              </a:lnSpc>
              <a:spcBef>
                <a:spcPts val="8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3200" smtClean="0"/>
              <a:t>B.  They all have different </a:t>
            </a:r>
            <a:r>
              <a:rPr lang="en-US" sz="3200" b="1" u="sng" smtClean="0">
                <a:solidFill>
                  <a:srgbClr val="FF0000"/>
                </a:solidFill>
              </a:rPr>
              <a:t>wavelength</a:t>
            </a:r>
            <a:r>
              <a:rPr lang="en-US" sz="3200" smtClean="0"/>
              <a:t> and different </a:t>
            </a:r>
            <a:r>
              <a:rPr lang="en-US" sz="3200" b="1" u="sng" smtClean="0">
                <a:solidFill>
                  <a:srgbClr val="FF0000"/>
                </a:solidFill>
              </a:rPr>
              <a:t>frequencies.</a:t>
            </a:r>
          </a:p>
          <a:p>
            <a:pPr marL="741363" lvl="1" indent="-284163" algn="l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800" smtClean="0"/>
              <a:t>Long wavelength-</a:t>
            </a:r>
            <a:r>
              <a:rPr lang="en-US" sz="2800" smtClean="0">
                <a:latin typeface="Wingdings" charset="2"/>
              </a:rPr>
              <a:t></a:t>
            </a:r>
            <a:r>
              <a:rPr lang="en-US" sz="2800" smtClean="0"/>
              <a:t>lowest frequency</a:t>
            </a:r>
          </a:p>
          <a:p>
            <a:pPr marL="741363" lvl="1" indent="-284163" algn="l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800" smtClean="0"/>
              <a:t>Short wavelength</a:t>
            </a:r>
            <a:r>
              <a:rPr lang="en-US" sz="2800" smtClean="0">
                <a:latin typeface="Wingdings" charset="2"/>
              </a:rPr>
              <a:t></a:t>
            </a:r>
            <a:r>
              <a:rPr lang="en-US" sz="2800" smtClean="0"/>
              <a:t> highest frequency</a:t>
            </a:r>
          </a:p>
          <a:p>
            <a:pPr marL="741363" lvl="1" indent="-284163" algn="l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2800" smtClean="0"/>
              <a:t>The higher the frequency the </a:t>
            </a:r>
            <a:r>
              <a:rPr lang="en-US" sz="2800" b="1" u="sng" smtClean="0">
                <a:solidFill>
                  <a:srgbClr val="FF0000"/>
                </a:solidFill>
              </a:rPr>
              <a:t>higher the energy.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0" dur="500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3" dur="500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6" dur="500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693738"/>
            <a:ext cx="8305800" cy="4481512"/>
          </a:xfrm>
        </p:spPr>
        <p:txBody>
          <a:bodyPr/>
          <a:lstStyle/>
          <a:p>
            <a:pPr algn="l" eaLnBrk="1" hangingPunct="1">
              <a:tabLst>
                <a:tab pos="8382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3200" smtClean="0"/>
              <a:t>	Brief review:  </a:t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b="1" smtClean="0">
                <a:cs typeface="Times New Roman" pitchFamily="16" charset="0"/>
              </a:rPr>
              <a:t>Water and sound waves transfer energy from one place to another</a:t>
            </a:r>
            <a:r>
              <a:rPr lang="en-US" sz="3200" smtClean="0">
                <a:cs typeface="Times New Roman" pitchFamily="16" charset="0"/>
              </a:rPr>
              <a:t>- they require a </a:t>
            </a:r>
            <a:r>
              <a:rPr lang="en-US" sz="3200" b="1" u="sng" smtClean="0">
                <a:solidFill>
                  <a:srgbClr val="FF0000"/>
                </a:solidFill>
                <a:cs typeface="Times New Roman" pitchFamily="16" charset="0"/>
              </a:rPr>
              <a:t>medium</a:t>
            </a:r>
            <a:r>
              <a:rPr lang="en-US" sz="3200" smtClean="0">
                <a:cs typeface="Times New Roman" pitchFamily="16" charset="0"/>
              </a:rPr>
              <a:t> through which to travel.  They are </a:t>
            </a:r>
            <a:r>
              <a:rPr lang="en-US" sz="3200" b="1" u="sng" smtClean="0">
                <a:solidFill>
                  <a:srgbClr val="FF0000"/>
                </a:solidFill>
                <a:cs typeface="Times New Roman" pitchFamily="16" charset="0"/>
              </a:rPr>
              <a:t>mechanical waves.</a:t>
            </a:r>
            <a:br>
              <a:rPr lang="en-US" sz="3200" b="1" u="sng" smtClean="0">
                <a:solidFill>
                  <a:srgbClr val="FF0000"/>
                </a:solidFill>
                <a:cs typeface="Times New Roman" pitchFamily="16" charset="0"/>
              </a:rPr>
            </a:br>
            <a:r>
              <a:rPr lang="en-US" sz="3200" b="1" u="sng" smtClean="0">
                <a:solidFill>
                  <a:srgbClr val="FF0000"/>
                </a:solidFill>
                <a:cs typeface="Times New Roman" pitchFamily="16" charset="0"/>
              </a:rPr>
              <a:t/>
            </a:r>
            <a:br>
              <a:rPr lang="en-US" sz="3200" b="1" u="sng" smtClean="0">
                <a:solidFill>
                  <a:srgbClr val="FF0000"/>
                </a:solidFill>
                <a:cs typeface="Times New Roman" pitchFamily="16" charset="0"/>
              </a:rPr>
            </a:br>
            <a:endParaRPr lang="en-US" sz="3200" smtClean="0">
              <a:cs typeface="Times New Roman" pitchFamily="1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algn="l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1" smtClean="0"/>
              <a:t>Nature of Electromagnetic Waves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10600" cy="4891088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They are </a:t>
            </a:r>
            <a:r>
              <a:rPr lang="en-US" sz="2800" b="1" u="sng" smtClean="0">
                <a:solidFill>
                  <a:srgbClr val="FF0000"/>
                </a:solidFill>
              </a:rPr>
              <a:t>Transverse waves without a medium.</a:t>
            </a:r>
            <a:r>
              <a:rPr lang="en-US" sz="2800" smtClean="0"/>
              <a:t> (They can travel through </a:t>
            </a:r>
            <a:r>
              <a:rPr lang="en-US" sz="2800" b="1" u="sng" smtClean="0">
                <a:solidFill>
                  <a:srgbClr val="FF0000"/>
                </a:solidFill>
              </a:rPr>
              <a:t>empty space</a:t>
            </a:r>
            <a:r>
              <a:rPr lang="en-US" sz="2800" smtClean="0"/>
              <a:t>)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They travel as </a:t>
            </a:r>
            <a:r>
              <a:rPr lang="en-US" sz="2800" b="1" u="sng" smtClean="0">
                <a:solidFill>
                  <a:srgbClr val="FF0000"/>
                </a:solidFill>
              </a:rPr>
              <a:t>vibrations in electrical and magnetic fields.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Have  some magnetic and some electrical properties to them.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175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Speed of electromagnetic waves = 300,000,000 meters/second (Takes light 8 minutes to move from the sun to earth {150 million miles} at this speed.)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smtClean="0"/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914400"/>
          </a:xfrm>
        </p:spPr>
        <p:txBody>
          <a:bodyPr/>
          <a:lstStyle/>
          <a:p>
            <a:pPr algn="l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smtClean="0"/>
              <a:t>Waves of the Electromagnetic Spectrum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915400" cy="4724400"/>
          </a:xfrm>
        </p:spPr>
        <p:txBody>
          <a:bodyPr/>
          <a:lstStyle/>
          <a:p>
            <a:pPr marL="341313" indent="-341313" eaLnBrk="1" hangingPunct="1"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u="sng" smtClean="0">
                <a:solidFill>
                  <a:srgbClr val="FF0000"/>
                </a:solidFill>
              </a:rPr>
              <a:t>Electromagnetic Spectrum</a:t>
            </a:r>
            <a:r>
              <a:rPr lang="en-US" sz="2400" smtClean="0"/>
              <a:t>—name for the range of electromagnetic waves when placed in order of increasing frequency</a:t>
            </a:r>
          </a:p>
          <a:p>
            <a:pPr marL="341313" indent="-341313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Click here </a:t>
            </a:r>
            <a:r>
              <a:rPr lang="en-US" sz="2800" smtClean="0">
                <a:latin typeface="Wingdings" charset="2"/>
              </a:rPr>
              <a:t></a:t>
            </a:r>
            <a:r>
              <a:rPr lang="en-US" smtClean="0"/>
              <a:t>(</a:t>
            </a:r>
            <a:r>
              <a:rPr lang="en-US" b="1" smtClean="0">
                <a:solidFill>
                  <a:srgbClr val="FF0066"/>
                </a:solidFill>
              </a:rPr>
              <a:t>Animation</a:t>
            </a:r>
            <a:r>
              <a:rPr lang="en-US" b="1" smtClean="0">
                <a:solidFill>
                  <a:srgbClr val="CCCCFF"/>
                </a:solidFill>
                <a:hlinkClick r:id="rId3"/>
              </a:rPr>
              <a:t>—Size</a:t>
            </a:r>
            <a:r>
              <a:rPr lang="en-US" smtClean="0">
                <a:solidFill>
                  <a:srgbClr val="FF0066"/>
                </a:solidFill>
              </a:rPr>
              <a:t> of EMwaves</a:t>
            </a:r>
            <a:r>
              <a:rPr lang="en-US" smtClean="0"/>
              <a:t>)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74888"/>
            <a:ext cx="8677275" cy="4583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28638" y="2351088"/>
            <a:ext cx="1447800" cy="82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RADIO WAVES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62038" y="3265488"/>
            <a:ext cx="2438400" cy="4603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MICROWAVES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1238" y="2351088"/>
            <a:ext cx="1905000" cy="82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INFRARED RAYS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843338" y="3341688"/>
            <a:ext cx="2552700" cy="4603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VISIBLE LIGHT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67238" y="2274888"/>
            <a:ext cx="2667000" cy="82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ULTRAVIOLET RAYS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548438" y="3189288"/>
            <a:ext cx="1447800" cy="4603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X-RAYS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7462838" y="2198688"/>
            <a:ext cx="1447800" cy="825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00"/>
                </a:solidFill>
              </a:rPr>
              <a:t>GAMMA RAYS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RADIO WAVES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66700" y="1371600"/>
            <a:ext cx="8610600" cy="4184650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A. Have the </a:t>
            </a:r>
            <a:r>
              <a:rPr lang="en-US" sz="2800" b="1" u="sng" smtClean="0">
                <a:solidFill>
                  <a:srgbClr val="FF0000"/>
                </a:solidFill>
              </a:rPr>
              <a:t>longest</a:t>
            </a:r>
            <a:r>
              <a:rPr lang="en-US" sz="2800" smtClean="0"/>
              <a:t> wavelengths and </a:t>
            </a:r>
            <a:r>
              <a:rPr lang="en-US" sz="2800" b="1" u="sng" smtClean="0">
                <a:solidFill>
                  <a:srgbClr val="FF0000"/>
                </a:solidFill>
              </a:rPr>
              <a:t>lowest </a:t>
            </a:r>
            <a:r>
              <a:rPr lang="en-US" sz="2800" smtClean="0"/>
              <a:t>frequencies of all the electromagnetic waves.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B. A radio picks up radio waves through an antenna and converts it to </a:t>
            </a:r>
            <a:r>
              <a:rPr lang="en-US" sz="2800" b="1" u="sng" smtClean="0">
                <a:solidFill>
                  <a:srgbClr val="FF0000"/>
                </a:solidFill>
              </a:rPr>
              <a:t>sound waves.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C.  Each radio station in an area broadcasts at a different frequency.  # on radio dial tells frequency.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smtClean="0"/>
              <a:t>D. MRI (MAGNETIC RESONACE IMAGING)</a:t>
            </a:r>
          </a:p>
          <a:p>
            <a:pPr marL="741363" lvl="1" indent="-284163" eaLnBrk="1" hangingPunct="1"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/>
              <a:t>Uses Short wave radio waves with a magnet to create an image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smtClean="0"/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3106738" y="1963738"/>
            <a:ext cx="7937" cy="7937"/>
            <a:chOff x="1957" y="1237"/>
            <a:chExt cx="5" cy="5"/>
          </a:xfrm>
        </p:grpSpPr>
        <p:grpSp>
          <p:nvGrpSpPr>
            <p:cNvPr id="7173" name="Group 4"/>
            <p:cNvGrpSpPr>
              <a:grpSpLocks/>
            </p:cNvGrpSpPr>
            <p:nvPr/>
          </p:nvGrpSpPr>
          <p:grpSpPr bwMode="auto">
            <a:xfrm>
              <a:off x="1960" y="1240"/>
              <a:ext cx="0" cy="0"/>
              <a:chOff x="1960" y="1240"/>
              <a:chExt cx="0" cy="0"/>
            </a:xfrm>
          </p:grpSpPr>
          <p:sp>
            <p:nvSpPr>
              <p:cNvPr id="7175" name="Rectangle 5"/>
              <p:cNvSpPr>
                <a:spLocks noChangeArrowheads="1"/>
              </p:cNvSpPr>
              <p:nvPr/>
            </p:nvSpPr>
            <p:spPr bwMode="auto">
              <a:xfrm>
                <a:off x="1960" y="1240"/>
                <a:ext cx="1" cy="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6" name="Rectangle 6"/>
              <p:cNvSpPr>
                <a:spLocks noChangeArrowheads="1"/>
              </p:cNvSpPr>
              <p:nvPr/>
            </p:nvSpPr>
            <p:spPr bwMode="auto">
              <a:xfrm>
                <a:off x="1960" y="1240"/>
                <a:ext cx="1" cy="1"/>
              </a:xfrm>
              <a:prstGeom prst="rect">
                <a:avLst/>
              </a:prstGeom>
              <a:noFill/>
              <a:ln w="9525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74" name="Rectangle 7"/>
            <p:cNvSpPr>
              <a:spLocks noChangeArrowheads="1"/>
            </p:cNvSpPr>
            <p:nvPr/>
          </p:nvSpPr>
          <p:spPr bwMode="auto">
            <a:xfrm>
              <a:off x="1957" y="1237"/>
              <a:ext cx="6" cy="6"/>
            </a:xfrm>
            <a:prstGeom prst="rect">
              <a:avLst/>
            </a:prstGeom>
            <a:noFill/>
            <a:ln w="11160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5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MRI of the Brain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667000"/>
            <a:ext cx="3916363" cy="3916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MICROWAVES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4724400"/>
          </a:xfrm>
        </p:spPr>
        <p:txBody>
          <a:bodyPr/>
          <a:lstStyle/>
          <a:p>
            <a:pPr marL="341313" indent="-341313" eaLnBrk="1" hangingPunct="1"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u="sng" smtClean="0">
                <a:solidFill>
                  <a:srgbClr val="FF0000"/>
                </a:solidFill>
              </a:rPr>
              <a:t>Microwaves</a:t>
            </a:r>
            <a:r>
              <a:rPr lang="en-US" smtClean="0"/>
              <a:t>—have the shorter wavelengths and the higher frequency than </a:t>
            </a:r>
            <a:r>
              <a:rPr lang="en-US" b="1" u="sng" smtClean="0">
                <a:solidFill>
                  <a:srgbClr val="FF0000"/>
                </a:solidFill>
              </a:rPr>
              <a:t>radio waves.</a:t>
            </a:r>
          </a:p>
          <a:p>
            <a:pPr marL="741363" lvl="1" indent="-284163" eaLnBrk="1" hangingPunct="1"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in microwave ovens.</a:t>
            </a:r>
          </a:p>
          <a:p>
            <a:pPr lvl="2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Waves transfer energy to the water in the food causing them to vibrate which in turn transfers energy in the form of heat to the food.  </a:t>
            </a:r>
            <a:r>
              <a:rPr lang="en-US" smtClean="0">
                <a:sym typeface="Wingdings" charset="2"/>
              </a:rPr>
              <a:t> THE KINETIC THEORY!!</a:t>
            </a:r>
            <a:endParaRPr lang="en-US" smtClean="0"/>
          </a:p>
          <a:p>
            <a:pPr marL="741363" lvl="1" indent="-284163" eaLnBrk="1" hangingPunct="1"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by </a:t>
            </a:r>
            <a:r>
              <a:rPr lang="en-US" b="1" u="sng" smtClean="0">
                <a:solidFill>
                  <a:srgbClr val="FF0000"/>
                </a:solidFill>
              </a:rPr>
              <a:t>cell phones and pagers.</a:t>
            </a:r>
          </a:p>
          <a:p>
            <a:pPr marL="741363" lvl="1" indent="-284163" eaLnBrk="1" hangingPunct="1">
              <a:buClr>
                <a:srgbClr val="FF0000"/>
              </a:buClr>
              <a:buFont typeface="Times New Roman" pitchFamily="16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u="sng" smtClean="0">
                <a:solidFill>
                  <a:srgbClr val="FF0000"/>
                </a:solidFill>
              </a:rPr>
              <a:t>RADAR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Ra</a:t>
            </a:r>
            <a:r>
              <a:rPr lang="en-US" smtClean="0"/>
              <a:t>dio </a:t>
            </a:r>
            <a:r>
              <a:rPr lang="en-US" smtClean="0">
                <a:solidFill>
                  <a:srgbClr val="FF0000"/>
                </a:solidFill>
              </a:rPr>
              <a:t>D</a:t>
            </a:r>
            <a:r>
              <a:rPr lang="en-US" smtClean="0"/>
              <a:t>etection </a:t>
            </a: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smtClean="0"/>
              <a:t>nd </a:t>
            </a:r>
            <a:r>
              <a:rPr lang="en-US" smtClean="0">
                <a:solidFill>
                  <a:srgbClr val="FF0000"/>
                </a:solidFill>
              </a:rPr>
              <a:t>R</a:t>
            </a:r>
            <a:r>
              <a:rPr lang="en-US" smtClean="0"/>
              <a:t>anging)</a:t>
            </a:r>
          </a:p>
          <a:p>
            <a:pPr lvl="2" eaLnBrk="1" hangingPunct="1"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Used to find the speed of an object by sending out radio waves and measuring the time it takes them to return.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0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6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INFRARED RAYS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8877300" cy="4846638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u="sng" dirty="0" smtClean="0">
                <a:solidFill>
                  <a:srgbClr val="FF0000"/>
                </a:solidFill>
              </a:rPr>
              <a:t>Infrared</a:t>
            </a:r>
            <a:r>
              <a:rPr lang="en-US" sz="2800" dirty="0" smtClean="0"/>
              <a:t>= below red (Think “</a:t>
            </a:r>
            <a:r>
              <a:rPr lang="en-US" sz="2800" dirty="0" err="1" smtClean="0"/>
              <a:t>infronta</a:t>
            </a:r>
            <a:r>
              <a:rPr lang="en-US" sz="2800" dirty="0" smtClean="0"/>
              <a:t>” red)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Shorter wavelength and higher frequency than microwaves.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You can feel the longest ones as warmth on your skin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Heat lamps give off infrared waves.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Warm objects give off more heat </a:t>
            </a:r>
            <a:r>
              <a:rPr lang="en-US" sz="2800" dirty="0" smtClean="0"/>
              <a:t>energy (infrared rays) </a:t>
            </a:r>
            <a:r>
              <a:rPr lang="en-US" sz="2800" dirty="0" smtClean="0"/>
              <a:t>than cool objects.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>
                <a:srgbClr val="FF0000"/>
              </a:buClr>
              <a:buFont typeface="Times New Roman" pitchFamily="1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b="1" u="sng" dirty="0" err="1" smtClean="0">
                <a:solidFill>
                  <a:srgbClr val="FF0000"/>
                </a:solidFill>
              </a:rPr>
              <a:t>Thermogram</a:t>
            </a:r>
            <a:r>
              <a:rPr lang="en-US" sz="2800" dirty="0" smtClean="0"/>
              <a:t>—a picture that shows regions of different temperatures in the body.  Temperatures are calculated by the amount of infrared radiation given off.  Therefore people give off infrared rays.</a:t>
            </a:r>
          </a:p>
          <a:p>
            <a:pPr marL="341313" indent="-341313" eaLnBrk="1" hangingPunct="1">
              <a:lnSpc>
                <a:spcPct val="90000"/>
              </a:lnSpc>
              <a:spcBef>
                <a:spcPts val="700"/>
              </a:spcBef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4683125" cy="432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2571750" y="1577975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895600"/>
            <a:ext cx="4000500" cy="3703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683</Words>
  <Application>Microsoft Office PowerPoint</Application>
  <PresentationFormat>On-screen Show (4:3)</PresentationFormat>
  <Paragraphs>74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Times New Roman</vt:lpstr>
      <vt:lpstr>Arial Unicode MS</vt:lpstr>
      <vt:lpstr>Arial</vt:lpstr>
      <vt:lpstr>Wingdings</vt:lpstr>
      <vt:lpstr>Office Theme</vt:lpstr>
      <vt:lpstr>The Electromagnetic Spectrum</vt:lpstr>
      <vt:lpstr> Brief review:    Water and sound waves transfer energy from one place to another- they require a medium through which to travel.  They are mechanical waves.  </vt:lpstr>
      <vt:lpstr>Nature of Electromagnetic Waves</vt:lpstr>
      <vt:lpstr>Waves of the Electromagnetic Spectrum</vt:lpstr>
      <vt:lpstr>RADIO WAVES</vt:lpstr>
      <vt:lpstr>MRI of the Brain</vt:lpstr>
      <vt:lpstr>MICROWAVES</vt:lpstr>
      <vt:lpstr>INFRARED RAYS</vt:lpstr>
      <vt:lpstr>Slide 9</vt:lpstr>
      <vt:lpstr>VISIBLE LIGHT</vt:lpstr>
      <vt:lpstr>Slide 11</vt:lpstr>
      <vt:lpstr>ULTRAVIOLET RAYS</vt:lpstr>
      <vt:lpstr> X- RAYS</vt:lpstr>
      <vt:lpstr>Slide 14</vt:lpstr>
      <vt:lpstr>GAMMA RAYS</vt:lpstr>
      <vt:lpstr>Using the EM waves to view the Sun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SPECTRUM</dc:title>
  <dc:creator>Frank Todd Jr.</dc:creator>
  <cp:lastModifiedBy> </cp:lastModifiedBy>
  <cp:revision>46</cp:revision>
  <cp:lastPrinted>1601-01-01T00:00:00Z</cp:lastPrinted>
  <dcterms:created xsi:type="dcterms:W3CDTF">2004-03-14T21:12:11Z</dcterms:created>
  <dcterms:modified xsi:type="dcterms:W3CDTF">2011-03-03T18:27:24Z</dcterms:modified>
</cp:coreProperties>
</file>